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59" r:id="rId6"/>
    <p:sldId id="260"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B9585E53-186C-453F-8927-041AB62B9D93}" type="datetimeFigureOut">
              <a:rPr lang="en-US" smtClean="0"/>
              <a:pPr/>
              <a:t>4/1/2010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72A236D4-1E6F-4F8F-B875-71994D3FE8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585E53-186C-453F-8927-041AB62B9D93}" type="datetimeFigureOut">
              <a:rPr lang="en-US" smtClean="0"/>
              <a:pPr/>
              <a:t>4/1/2010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2A236D4-1E6F-4F8F-B875-71994D3FE8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585E53-186C-453F-8927-041AB62B9D93}" type="datetimeFigureOut">
              <a:rPr lang="en-US" smtClean="0"/>
              <a:pPr/>
              <a:t>4/1/2010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2A236D4-1E6F-4F8F-B875-71994D3FE8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585E53-186C-453F-8927-041AB62B9D93}" type="datetimeFigureOut">
              <a:rPr lang="en-US" smtClean="0"/>
              <a:pPr/>
              <a:t>4/1/2010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2A236D4-1E6F-4F8F-B875-71994D3FE8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9585E53-186C-453F-8927-041AB62B9D93}" type="datetimeFigureOut">
              <a:rPr lang="en-US" smtClean="0"/>
              <a:pPr/>
              <a:t>4/1/2010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2A236D4-1E6F-4F8F-B875-71994D3FE8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585E53-186C-453F-8927-041AB62B9D93}" type="datetimeFigureOut">
              <a:rPr lang="en-US" smtClean="0"/>
              <a:pPr/>
              <a:t>4/1/2010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2A236D4-1E6F-4F8F-B875-71994D3FE8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9585E53-186C-453F-8927-041AB62B9D93}" type="datetimeFigureOut">
              <a:rPr lang="en-US" smtClean="0"/>
              <a:pPr/>
              <a:t>4/1/2010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2A236D4-1E6F-4F8F-B875-71994D3FE8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9585E53-186C-453F-8927-041AB62B9D93}" type="datetimeFigureOut">
              <a:rPr lang="en-US" smtClean="0"/>
              <a:pPr/>
              <a:t>4/1/2010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2A236D4-1E6F-4F8F-B875-71994D3FE8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9585E53-186C-453F-8927-041AB62B9D93}" type="datetimeFigureOut">
              <a:rPr lang="en-US" smtClean="0"/>
              <a:pPr/>
              <a:t>4/1/2010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2A236D4-1E6F-4F8F-B875-71994D3FE8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585E53-186C-453F-8927-041AB62B9D93}" type="datetimeFigureOut">
              <a:rPr lang="en-US" smtClean="0"/>
              <a:pPr/>
              <a:t>4/1/2010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2A236D4-1E6F-4F8F-B875-71994D3FE8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585E53-186C-453F-8927-041AB62B9D93}" type="datetimeFigureOut">
              <a:rPr lang="en-US" smtClean="0"/>
              <a:pPr/>
              <a:t>4/1/2010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2A236D4-1E6F-4F8F-B875-71994D3FE89D}"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9585E53-186C-453F-8927-041AB62B9D93}" type="datetimeFigureOut">
              <a:rPr lang="en-US" smtClean="0"/>
              <a:pPr/>
              <a:t>4/1/2010</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A236D4-1E6F-4F8F-B875-71994D3FE8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Writing Across the Curriculum</a:t>
            </a:r>
            <a:endParaRPr lang="en-US" dirty="0"/>
          </a:p>
        </p:txBody>
      </p:sp>
      <p:sp>
        <p:nvSpPr>
          <p:cNvPr id="3" name="Subtitle 2"/>
          <p:cNvSpPr>
            <a:spLocks noGrp="1"/>
          </p:cNvSpPr>
          <p:nvPr>
            <p:ph type="subTitle" idx="1"/>
          </p:nvPr>
        </p:nvSpPr>
        <p:spPr/>
        <p:txBody>
          <a:bodyPr/>
          <a:lstStyle/>
          <a:p>
            <a:r>
              <a:rPr lang="en-US" dirty="0" smtClean="0"/>
              <a:t>April 2010</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“But this isn’t English class!”</a:t>
            </a:r>
            <a:endParaRPr lang="en-US" dirty="0"/>
          </a:p>
        </p:txBody>
      </p:sp>
      <p:sp>
        <p:nvSpPr>
          <p:cNvPr id="8" name="Content Placeholder 7"/>
          <p:cNvSpPr>
            <a:spLocks noGrp="1"/>
          </p:cNvSpPr>
          <p:nvPr>
            <p:ph idx="1"/>
          </p:nvPr>
        </p:nvSpPr>
        <p:spPr>
          <a:xfrm>
            <a:off x="502920" y="530352"/>
            <a:ext cx="8183880" cy="4575048"/>
          </a:xfrm>
        </p:spPr>
        <p:txBody>
          <a:bodyPr>
            <a:normAutofit lnSpcReduction="10000"/>
          </a:bodyPr>
          <a:lstStyle/>
          <a:p>
            <a:r>
              <a:rPr lang="en-US" dirty="0" smtClean="0"/>
              <a:t>Students need to write in every subject.</a:t>
            </a:r>
          </a:p>
          <a:p>
            <a:pPr>
              <a:buNone/>
            </a:pPr>
            <a:endParaRPr lang="en-US" dirty="0" smtClean="0"/>
          </a:p>
          <a:p>
            <a:r>
              <a:rPr lang="en-US" dirty="0" smtClean="0"/>
              <a:t>Writing builds knowledge &amp; understanding.</a:t>
            </a:r>
          </a:p>
          <a:p>
            <a:pPr>
              <a:buNone/>
            </a:pPr>
            <a:endParaRPr lang="en-US" dirty="0" smtClean="0"/>
          </a:p>
          <a:p>
            <a:r>
              <a:rPr lang="en-US" dirty="0" smtClean="0"/>
              <a:t>Writing can be used to assess student knowledge &amp; understanding</a:t>
            </a:r>
            <a:r>
              <a:rPr lang="en-US" dirty="0" smtClean="0"/>
              <a:t>.</a:t>
            </a:r>
          </a:p>
          <a:p>
            <a:pPr>
              <a:buNone/>
            </a:pPr>
            <a:endParaRPr lang="en-US" dirty="0" smtClean="0"/>
          </a:p>
          <a:p>
            <a:r>
              <a:rPr lang="en-US" dirty="0" smtClean="0"/>
              <a:t>Students need more explicit instruction in informational text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413248"/>
          </a:xfrm>
        </p:spPr>
        <p:txBody>
          <a:bodyPr>
            <a:normAutofit fontScale="70000" lnSpcReduction="20000"/>
          </a:bodyPr>
          <a:lstStyle/>
          <a:p>
            <a:pPr>
              <a:buNone/>
            </a:pPr>
            <a:r>
              <a:rPr lang="en-US" sz="3200" i="1" dirty="0" smtClean="0"/>
              <a:t>      </a:t>
            </a:r>
          </a:p>
          <a:p>
            <a:pPr>
              <a:buNone/>
            </a:pPr>
            <a:r>
              <a:rPr lang="en-US" sz="3200" i="1" dirty="0" smtClean="0"/>
              <a:t>  In the Language Arts classroom we have started to draw on… writing process theories and…writing workshop methods to help children learn writing. If students are able to use writing to help themselves learn, these theories and methods must find a place in the other disciplines. When content-area teachers know writing from the inside, through reading about how others in their fields have written, observing student writers, and writing themselves, they can begin to tap this most powerful tool for making sense of experience. And they can reject what customarily passes for writing in the content areas: short-answer, fill-in-the-blank, and essay tests, and, still the worst</a:t>
            </a:r>
          </a:p>
          <a:p>
            <a:pPr>
              <a:buNone/>
            </a:pPr>
            <a:r>
              <a:rPr lang="en-US" sz="3200" i="1" dirty="0" smtClean="0"/>
              <a:t>   offender… the written report.</a:t>
            </a:r>
          </a:p>
          <a:p>
            <a:pPr lvl="1"/>
            <a:endParaRPr lang="en-US" dirty="0" smtClean="0"/>
          </a:p>
          <a:p>
            <a:pPr lvl="1"/>
            <a:endParaRPr lang="en-US" dirty="0" smtClean="0"/>
          </a:p>
          <a:p>
            <a:pPr lvl="1"/>
            <a:r>
              <a:rPr lang="en-US" dirty="0" err="1" smtClean="0"/>
              <a:t>Nancie</a:t>
            </a:r>
            <a:r>
              <a:rPr lang="en-US" dirty="0" smtClean="0"/>
              <a:t> Atwell, Coming to Know: Writing to Learn in the Intermediate Grades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Writing should be integrated…every day!</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Writing to Learn (capture thinking)</a:t>
            </a:r>
          </a:p>
          <a:p>
            <a:pPr>
              <a:buNone/>
            </a:pPr>
            <a:endParaRPr lang="en-US" dirty="0" smtClean="0"/>
          </a:p>
          <a:p>
            <a:r>
              <a:rPr lang="en-US" dirty="0" smtClean="0"/>
              <a:t>Writing to show understanding (use interests, content knowledge)</a:t>
            </a:r>
          </a:p>
          <a:p>
            <a:pPr>
              <a:buNone/>
            </a:pPr>
            <a:endParaRPr lang="en-US" dirty="0" smtClean="0"/>
          </a:p>
          <a:p>
            <a:r>
              <a:rPr lang="en-US" dirty="0" smtClean="0"/>
              <a:t>Writing like an expert in…</a:t>
            </a:r>
          </a:p>
          <a:p>
            <a:pPr>
              <a:buNone/>
            </a:pPr>
            <a:endParaRPr lang="en-US" dirty="0" smtClean="0"/>
          </a:p>
          <a:p>
            <a:pPr lvl="8" algn="r">
              <a:buNone/>
            </a:pPr>
            <a:r>
              <a:rPr lang="en-US" sz="1600" dirty="0" smtClean="0"/>
              <a:t>--Katie Wood Ray</a:t>
            </a:r>
            <a:endParaRPr lang="en-US" sz="1600"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to Learn</a:t>
            </a:r>
            <a:endParaRPr lang="en-US" dirty="0"/>
          </a:p>
        </p:txBody>
      </p:sp>
      <p:sp>
        <p:nvSpPr>
          <p:cNvPr id="3" name="Content Placeholder 2"/>
          <p:cNvSpPr>
            <a:spLocks noGrp="1"/>
          </p:cNvSpPr>
          <p:nvPr>
            <p:ph sz="half" idx="1"/>
          </p:nvPr>
        </p:nvSpPr>
        <p:spPr/>
        <p:txBody>
          <a:bodyPr/>
          <a:lstStyle/>
          <a:p>
            <a:endParaRPr lang="en-US" dirty="0" smtClean="0"/>
          </a:p>
          <a:p>
            <a:r>
              <a:rPr lang="en-US" dirty="0" smtClean="0"/>
              <a:t>K-W-L</a:t>
            </a:r>
            <a:endParaRPr lang="en-US" dirty="0" smtClean="0"/>
          </a:p>
          <a:p>
            <a:r>
              <a:rPr lang="en-US" dirty="0" smtClean="0"/>
              <a:t>Notes</a:t>
            </a:r>
          </a:p>
          <a:p>
            <a:r>
              <a:rPr lang="en-US" dirty="0" smtClean="0"/>
              <a:t>Lists</a:t>
            </a:r>
          </a:p>
          <a:p>
            <a:r>
              <a:rPr lang="en-US" dirty="0" smtClean="0"/>
              <a:t>Reflections</a:t>
            </a:r>
          </a:p>
          <a:p>
            <a:r>
              <a:rPr lang="en-US" dirty="0" smtClean="0"/>
              <a:t>Fiction with facts</a:t>
            </a:r>
          </a:p>
          <a:p>
            <a:r>
              <a:rPr lang="en-US" dirty="0" smtClean="0"/>
              <a:t>What you think and why</a:t>
            </a:r>
          </a:p>
          <a:p>
            <a:r>
              <a:rPr lang="en-US" dirty="0" smtClean="0"/>
              <a:t>Summarizing</a:t>
            </a:r>
          </a:p>
          <a:p>
            <a:pPr>
              <a:buNone/>
            </a:pPr>
            <a:endParaRPr lang="en-US" dirty="0"/>
          </a:p>
        </p:txBody>
      </p:sp>
      <p:pic>
        <p:nvPicPr>
          <p:cNvPr id="5" name="Content Placeholder 4" descr="IMG_0686.jpg"/>
          <p:cNvPicPr>
            <a:picLocks noGrp="1" noChangeAspect="1"/>
          </p:cNvPicPr>
          <p:nvPr>
            <p:ph sz="half" idx="2"/>
          </p:nvPr>
        </p:nvPicPr>
        <p:blipFill>
          <a:blip r:embed="rId2" cstate="print"/>
          <a:stretch>
            <a:fillRect/>
          </a:stretch>
        </p:blipFill>
        <p:spPr>
          <a:xfrm>
            <a:off x="5095875" y="1505744"/>
            <a:ext cx="3251200" cy="24384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a:t>
            </a:r>
            <a:r>
              <a:rPr lang="en-US" sz="1800" i="1" dirty="0" smtClean="0"/>
              <a:t>The Collins Writing Program</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In eight lines or more, write the things you know or questions you have about…</a:t>
            </a:r>
          </a:p>
          <a:p>
            <a:pPr>
              <a:buNone/>
            </a:pPr>
            <a:endParaRPr lang="en-US" dirty="0" smtClean="0"/>
          </a:p>
          <a:p>
            <a:r>
              <a:rPr lang="en-US" dirty="0" smtClean="0"/>
              <a:t>What do you think this…means?  Why do you think so?</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On the topic we discussed yesterday, fill five lines or more about the ideas you understood best.  Least.</a:t>
            </a:r>
          </a:p>
          <a:p>
            <a:pPr>
              <a:buNone/>
            </a:pPr>
            <a:endParaRPr lang="en-US" dirty="0" smtClean="0"/>
          </a:p>
          <a:p>
            <a:r>
              <a:rPr lang="en-US" dirty="0" smtClean="0"/>
              <a:t>If you were going to solve…what would you do differently?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Demonstrating Content Knowledge: Wacky We-Searches</a:t>
            </a:r>
            <a:endParaRPr lang="en-US" dirty="0"/>
          </a:p>
        </p:txBody>
      </p:sp>
      <p:sp>
        <p:nvSpPr>
          <p:cNvPr id="3" name="Content Placeholder 2"/>
          <p:cNvSpPr>
            <a:spLocks noGrp="1"/>
          </p:cNvSpPr>
          <p:nvPr>
            <p:ph sz="half" idx="1"/>
          </p:nvPr>
        </p:nvSpPr>
        <p:spPr/>
        <p:txBody>
          <a:bodyPr/>
          <a:lstStyle/>
          <a:p>
            <a:r>
              <a:rPr lang="en-US" dirty="0" smtClean="0"/>
              <a:t>Wacky fashion show</a:t>
            </a:r>
          </a:p>
          <a:p>
            <a:r>
              <a:rPr lang="en-US" dirty="0" smtClean="0"/>
              <a:t>The Evening News</a:t>
            </a:r>
          </a:p>
          <a:p>
            <a:r>
              <a:rPr lang="en-US" dirty="0" smtClean="0"/>
              <a:t>Recipe Poems</a:t>
            </a:r>
          </a:p>
          <a:p>
            <a:r>
              <a:rPr lang="en-US" dirty="0" smtClean="0"/>
              <a:t>Top Ten Lists</a:t>
            </a:r>
          </a:p>
          <a:p>
            <a:r>
              <a:rPr lang="en-US" dirty="0" smtClean="0"/>
              <a:t>Movie Preview</a:t>
            </a:r>
          </a:p>
          <a:p>
            <a:r>
              <a:rPr lang="en-US" dirty="0" smtClean="0"/>
              <a:t>A Day in the Life of a Cell</a:t>
            </a:r>
          </a:p>
          <a:p>
            <a:r>
              <a:rPr lang="en-US" dirty="0" smtClean="0"/>
              <a:t>Cartooning a Fact</a:t>
            </a:r>
            <a:endParaRPr lang="en-US" dirty="0"/>
          </a:p>
        </p:txBody>
      </p:sp>
      <p:sp>
        <p:nvSpPr>
          <p:cNvPr id="4" name="Content Placeholder 3"/>
          <p:cNvSpPr>
            <a:spLocks noGrp="1"/>
          </p:cNvSpPr>
          <p:nvPr>
            <p:ph sz="half" idx="2"/>
          </p:nvPr>
        </p:nvSpPr>
        <p:spPr/>
        <p:txBody>
          <a:bodyPr/>
          <a:lstStyle/>
          <a:p>
            <a:r>
              <a:rPr lang="en-US" dirty="0" smtClean="0"/>
              <a:t>The Crazy Advice Column</a:t>
            </a:r>
          </a:p>
          <a:p>
            <a:r>
              <a:rPr lang="en-US" dirty="0" smtClean="0"/>
              <a:t>Goofy Greeting Cards</a:t>
            </a:r>
          </a:p>
          <a:p>
            <a:r>
              <a:rPr lang="en-US" dirty="0" smtClean="0"/>
              <a:t>Dolls with Accessories</a:t>
            </a:r>
          </a:p>
          <a:p>
            <a:r>
              <a:rPr lang="en-US" dirty="0" smtClean="0"/>
              <a:t>The Good News…The Bad News…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RAFT</a:t>
            </a:r>
            <a:endParaRPr lang="en-US" sz="4800" dirty="0"/>
          </a:p>
        </p:txBody>
      </p:sp>
      <p:sp>
        <p:nvSpPr>
          <p:cNvPr id="3" name="Content Placeholder 2"/>
          <p:cNvSpPr>
            <a:spLocks noGrp="1"/>
          </p:cNvSpPr>
          <p:nvPr>
            <p:ph idx="1"/>
          </p:nvPr>
        </p:nvSpPr>
        <p:spPr/>
        <p:txBody>
          <a:bodyPr>
            <a:normAutofit/>
          </a:bodyPr>
          <a:lstStyle/>
          <a:p>
            <a:r>
              <a:rPr lang="en-US" sz="4400" dirty="0" smtClean="0"/>
              <a:t>Role</a:t>
            </a:r>
          </a:p>
          <a:p>
            <a:r>
              <a:rPr lang="en-US" sz="4400" dirty="0" smtClean="0"/>
              <a:t>Audience</a:t>
            </a:r>
          </a:p>
          <a:p>
            <a:r>
              <a:rPr lang="en-US" sz="4400" dirty="0" smtClean="0"/>
              <a:t>Form </a:t>
            </a:r>
          </a:p>
          <a:p>
            <a:r>
              <a:rPr lang="en-US" sz="4400" dirty="0" smtClean="0"/>
              <a:t>Topic (+strong verb)</a:t>
            </a:r>
            <a:endParaRPr lang="en-US" sz="4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example: Lewis &amp; Clark</a:t>
            </a:r>
            <a:endParaRPr lang="en-US" dirty="0"/>
          </a:p>
        </p:txBody>
      </p:sp>
      <p:sp>
        <p:nvSpPr>
          <p:cNvPr id="3" name="Content Placeholder 2"/>
          <p:cNvSpPr>
            <a:spLocks noGrp="1"/>
          </p:cNvSpPr>
          <p:nvPr>
            <p:ph idx="1"/>
          </p:nvPr>
        </p:nvSpPr>
        <p:spPr/>
        <p:txBody>
          <a:bodyPr/>
          <a:lstStyle/>
          <a:p>
            <a:r>
              <a:rPr lang="en-US" dirty="0" smtClean="0"/>
              <a:t>Observe how the teacher supports the process of writing</a:t>
            </a:r>
          </a:p>
          <a:p>
            <a:r>
              <a:rPr lang="en-US" dirty="0" smtClean="0"/>
              <a:t>What do you notice about students?</a:t>
            </a:r>
          </a:p>
          <a:p>
            <a:r>
              <a:rPr lang="en-US" dirty="0" smtClean="0"/>
              <a:t>What do you notice about the environment?</a:t>
            </a:r>
          </a:p>
          <a:p>
            <a:r>
              <a:rPr lang="en-US" dirty="0" smtClean="0"/>
              <a:t>What ideas do you have integrating writing into content areas?  </a:t>
            </a:r>
            <a:r>
              <a:rPr lang="en-US" smtClean="0"/>
              <a:t>Genres?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441</TotalTime>
  <Words>402</Words>
  <Application>Microsoft Office PowerPoint</Application>
  <PresentationFormat>On-screen Show (4:3)</PresentationFormat>
  <Paragraphs>63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Aspect</vt:lpstr>
      <vt:lpstr>Writing Across the Curriculum</vt:lpstr>
      <vt:lpstr>“But this isn’t English class!”</vt:lpstr>
      <vt:lpstr>Slide 3</vt:lpstr>
      <vt:lpstr>Writing should be integrated…every day!</vt:lpstr>
      <vt:lpstr>Writing to Learn</vt:lpstr>
      <vt:lpstr>Examples  The Collins Writing Program</vt:lpstr>
      <vt:lpstr>Demonstrating Content Knowledge: Wacky We-Searches</vt:lpstr>
      <vt:lpstr>RAFT</vt:lpstr>
      <vt:lpstr>Video example: Lewis &amp; Clark</vt:lpstr>
    </vt:vector>
  </TitlesOfParts>
  <Company>Lapeer Community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Across the Curriculum</dc:title>
  <dc:creator>ASC</dc:creator>
  <cp:lastModifiedBy>Lisa</cp:lastModifiedBy>
  <cp:revision>45</cp:revision>
  <dcterms:created xsi:type="dcterms:W3CDTF">2010-04-01T11:20:34Z</dcterms:created>
  <dcterms:modified xsi:type="dcterms:W3CDTF">2010-04-01T20:31:04Z</dcterms:modified>
</cp:coreProperties>
</file>